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0" r:id="rId4"/>
    <p:sldMasterId id="2147483671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</p:sldIdLst>
  <p:sldSz cy="5143500" cx="9144000"/>
  <p:notesSz cx="6858000" cy="9144000"/>
  <p:embeddedFontLst>
    <p:embeddedFont>
      <p:font typeface="Roboto"/>
      <p:regular r:id="rId27"/>
      <p:bold r:id="rId28"/>
      <p:italic r:id="rId29"/>
      <p:boldItalic r:id="rId3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font" Target="fonts/Roboto-bold.fntdata"/><Relationship Id="rId27" Type="http://schemas.openxmlformats.org/officeDocument/2006/relationships/font" Target="fonts/Roboto-regular.fntdata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29" Type="http://schemas.openxmlformats.org/officeDocument/2006/relationships/font" Target="fonts/Roboto-italic.fntdata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0" Type="http://schemas.openxmlformats.org/officeDocument/2006/relationships/font" Target="fonts/Roboto-boldItalic.fntdata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d9c453428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d9c453428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1f59420c32c_0_7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1f59420c32c_0_7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Another positive sign. Grassroots advocacy for near-term solutions – more than 800 messages sent to Governing Board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13db1c95658_0_1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13db1c95658_0_1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1f59420c32c_0_7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1f59420c32c_0_7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 still have work to do. When Joe Negron was senate president, we knew we needed 60k acres for the EAA Reservoir. We ended up with about a quarter of that.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1f59420c32c_0_9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1f59420c32c_0_9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1f59420c32c_0_9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1f59420c32c_0_9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1f59420c32c_0_9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1f59420c32c_0_9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1f59420c32c_0_9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1f59420c32c_0_9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1f59420c32c_0_9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1f59420c32c_0_9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1f59420c32c_0_9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1f59420c32c_0_9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1f59420c32c_0_9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1f59420c32c_0_9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e9090756a_1_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e9090756a_1_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1f59420c32c_0_9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1f59420c32c_0_9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1e7caf6a134_0_3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1e7caf6a134_0_3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1f59420c32c_0_4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1f59420c32c_0_4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1f59420c32c_0_1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1f59420c32c_0_1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1f59420c32c_0_1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1f59420c32c_0_1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This is what it looked like a few weeks later.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1f59420c32c_0_3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1f59420c32c_0_3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Easter weekend brought headlines that our river is toxic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f59420c32c_0_2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1f59420c32c_0_2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Health concerns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1f59420c32c_0_6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1f59420c32c_0_6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This indicates a cultural shift from ACOE. It has happened more often in recent years. A new Lake O management plan will take effect this summer that, for the first time, acknowledges the risk of toxic algae and the need to send more water south to the Everglades.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flipH="1">
            <a:off x="8246400" y="4245925"/>
            <a:ext cx="897600" cy="897600"/>
          </a:xfrm>
          <a:prstGeom prst="rtTriangl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" name="Google Shape;11;p2"/>
          <p:cNvSpPr/>
          <p:nvPr/>
        </p:nvSpPr>
        <p:spPr>
          <a:xfrm flipH="1">
            <a:off x="8246400" y="4245875"/>
            <a:ext cx="897600" cy="897600"/>
          </a:xfrm>
          <a:prstGeom prst="round1Rect">
            <a:avLst>
              <a:gd fmla="val 16667" name="adj"/>
            </a:avLst>
          </a:prstGeom>
          <a:solidFill>
            <a:schemeClr val="lt1">
              <a:alpha val="6808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" name="Google Shape;12;p2"/>
          <p:cNvSpPr txBox="1"/>
          <p:nvPr>
            <p:ph type="ctrTitle"/>
          </p:nvPr>
        </p:nvSpPr>
        <p:spPr>
          <a:xfrm>
            <a:off x="390525" y="1819275"/>
            <a:ext cx="8222100" cy="933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3" name="Google Shape;13;p2"/>
          <p:cNvSpPr txBox="1"/>
          <p:nvPr>
            <p:ph idx="1" type="subTitle"/>
          </p:nvPr>
        </p:nvSpPr>
        <p:spPr>
          <a:xfrm>
            <a:off x="390525" y="2789130"/>
            <a:ext cx="8222100" cy="43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1"/>
          <p:cNvSpPr txBox="1"/>
          <p:nvPr>
            <p:ph hasCustomPrompt="1" type="title"/>
          </p:nvPr>
        </p:nvSpPr>
        <p:spPr>
          <a:xfrm>
            <a:off x="475500" y="1258525"/>
            <a:ext cx="82221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9" name="Google Shape;59;p11"/>
          <p:cNvSpPr txBox="1"/>
          <p:nvPr>
            <p:ph idx="1" type="body"/>
          </p:nvPr>
        </p:nvSpPr>
        <p:spPr>
          <a:xfrm>
            <a:off x="475500" y="3304625"/>
            <a:ext cx="82221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0" name="Google Shape;60;p11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2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4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69" name="Google Shape;69;p14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70" name="Google Shape;70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5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73" name="Google Shape;73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76" name="Google Shape;76;p1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77" name="Google Shape;77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80" name="Google Shape;80;p17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81" name="Google Shape;81;p17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82" name="Google Shape;82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85" name="Google Shape;85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9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88" name="Google Shape;88;p19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89" name="Google Shape;89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0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92" name="Google Shape;92;p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1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" name="Google Shape;95;p21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96" name="Google Shape;96;p21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97" name="Google Shape;97;p21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98" name="Google Shape;98;p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/>
          <p:nvPr>
            <p:ph type="title"/>
          </p:nvPr>
        </p:nvSpPr>
        <p:spPr>
          <a:xfrm>
            <a:off x="460950" y="2065350"/>
            <a:ext cx="8222100" cy="1012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17" name="Google Shape;17;p3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2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101" name="Google Shape;101;p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3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04" name="Google Shape;104;p23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05" name="Google Shape;105;p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/>
          <p:nvPr/>
        </p:nvSpPr>
        <p:spPr>
          <a:xfrm flipH="1" rot="10800000">
            <a:off x="0" y="1686000"/>
            <a:ext cx="9144000" cy="3457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" name="Google Shape;20;p4"/>
          <p:cNvSpPr/>
          <p:nvPr/>
        </p:nvSpPr>
        <p:spPr>
          <a:xfrm>
            <a:off x="0" y="168600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" name="Google Shape;21;p4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22" name="Google Shape;22;p4"/>
          <p:cNvSpPr txBox="1"/>
          <p:nvPr>
            <p:ph idx="1" type="body"/>
          </p:nvPr>
        </p:nvSpPr>
        <p:spPr>
          <a:xfrm>
            <a:off x="2435525" y="3285598"/>
            <a:ext cx="2022300" cy="97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200">
                <a:solidFill>
                  <a:schemeClr val="dk2"/>
                </a:solidFill>
              </a:defRPr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3" name="Google Shape;23;p4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/>
          <p:nvPr/>
        </p:nvSpPr>
        <p:spPr>
          <a:xfrm flipH="1" rot="10800000">
            <a:off x="0" y="1686000"/>
            <a:ext cx="9144000" cy="3457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" name="Google Shape;26;p5"/>
          <p:cNvSpPr/>
          <p:nvPr/>
        </p:nvSpPr>
        <p:spPr>
          <a:xfrm>
            <a:off x="0" y="168600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" name="Google Shape;27;p5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28" name="Google Shape;28;p5"/>
          <p:cNvSpPr txBox="1"/>
          <p:nvPr>
            <p:ph idx="1" type="body"/>
          </p:nvPr>
        </p:nvSpPr>
        <p:spPr>
          <a:xfrm>
            <a:off x="471900" y="1919075"/>
            <a:ext cx="39999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9" name="Google Shape;29;p5"/>
          <p:cNvSpPr txBox="1"/>
          <p:nvPr>
            <p:ph idx="2" type="body"/>
          </p:nvPr>
        </p:nvSpPr>
        <p:spPr>
          <a:xfrm>
            <a:off x="4694250" y="1919075"/>
            <a:ext cx="39999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0" name="Google Shape;30;p5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6"/>
          <p:cNvSpPr/>
          <p:nvPr/>
        </p:nvSpPr>
        <p:spPr>
          <a:xfrm flipH="1" rot="10800000">
            <a:off x="0" y="656400"/>
            <a:ext cx="9144000" cy="4487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" name="Google Shape;33;p6"/>
          <p:cNvSpPr/>
          <p:nvPr/>
        </p:nvSpPr>
        <p:spPr>
          <a:xfrm>
            <a:off x="0" y="65635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" name="Google Shape;34;p6"/>
          <p:cNvSpPr txBox="1"/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35" name="Google Shape;35;p6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7"/>
          <p:cNvSpPr txBox="1"/>
          <p:nvPr/>
        </p:nvSpPr>
        <p:spPr>
          <a:xfrm flipH="1" rot="10800000">
            <a:off x="3276600" y="25"/>
            <a:ext cx="58674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" name="Google Shape;38;p7"/>
          <p:cNvSpPr/>
          <p:nvPr/>
        </p:nvSpPr>
        <p:spPr>
          <a:xfrm rot="-5400000">
            <a:off x="759150" y="2517450"/>
            <a:ext cx="51435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" name="Google Shape;39;p7"/>
          <p:cNvSpPr txBox="1"/>
          <p:nvPr>
            <p:ph type="title"/>
          </p:nvPr>
        </p:nvSpPr>
        <p:spPr>
          <a:xfrm>
            <a:off x="226078" y="357800"/>
            <a:ext cx="2808000" cy="953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40" name="Google Shape;40;p7"/>
          <p:cNvSpPr txBox="1"/>
          <p:nvPr>
            <p:ph idx="1" type="body"/>
          </p:nvPr>
        </p:nvSpPr>
        <p:spPr>
          <a:xfrm>
            <a:off x="226075" y="1465800"/>
            <a:ext cx="2808000" cy="31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1" name="Google Shape;41;p7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8"/>
          <p:cNvSpPr txBox="1"/>
          <p:nvPr>
            <p:ph type="title"/>
          </p:nvPr>
        </p:nvSpPr>
        <p:spPr>
          <a:xfrm>
            <a:off x="490250" y="488250"/>
            <a:ext cx="62271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/>
        </p:txBody>
      </p:sp>
      <p:sp>
        <p:nvSpPr>
          <p:cNvPr id="44" name="Google Shape;44;p8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9"/>
          <p:cNvSpPr/>
          <p:nvPr/>
        </p:nvSpPr>
        <p:spPr>
          <a:xfrm flipH="1">
            <a:off x="0" y="0"/>
            <a:ext cx="45720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" name="Google Shape;47;p9"/>
          <p:cNvSpPr/>
          <p:nvPr/>
        </p:nvSpPr>
        <p:spPr>
          <a:xfrm rot="5400000">
            <a:off x="1946425" y="2517750"/>
            <a:ext cx="51429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" name="Google Shape;48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49" name="Google Shape;49;p9"/>
          <p:cNvSpPr txBox="1"/>
          <p:nvPr>
            <p:ph idx="1" type="subTitle"/>
          </p:nvPr>
        </p:nvSpPr>
        <p:spPr>
          <a:xfrm>
            <a:off x="265500" y="2779467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50" name="Google Shape;50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1" name="Google Shape;51;p9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0"/>
          <p:cNvSpPr txBox="1"/>
          <p:nvPr/>
        </p:nvSpPr>
        <p:spPr>
          <a:xfrm flipH="1" rot="10800000">
            <a:off x="0" y="0"/>
            <a:ext cx="9144000" cy="4695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" name="Google Shape;54;p10"/>
          <p:cNvSpPr/>
          <p:nvPr/>
        </p:nvSpPr>
        <p:spPr>
          <a:xfrm flipH="1" rot="10800000">
            <a:off x="0" y="4622725"/>
            <a:ext cx="9144000" cy="741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" name="Google Shape;55;p10"/>
          <p:cNvSpPr txBox="1"/>
          <p:nvPr>
            <p:ph idx="1" type="body"/>
          </p:nvPr>
        </p:nvSpPr>
        <p:spPr>
          <a:xfrm>
            <a:off x="57150" y="4696825"/>
            <a:ext cx="8382000" cy="446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1pPr>
          </a:lstStyle>
          <a:p/>
        </p:txBody>
      </p:sp>
      <p:sp>
        <p:nvSpPr>
          <p:cNvPr id="56" name="Google Shape;56;p10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material">
    <p:bg>
      <p:bgPr>
        <a:solidFill>
          <a:srgbClr val="06908D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Roboto"/>
              <a:buChar char="●"/>
              <a:defRPr sz="18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17500" lvl="1" marL="914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17500" lvl="2" marL="1371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17500" lvl="3" marL="1828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17500" lvl="4" marL="22860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17500" lvl="5" marL="2743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17500" lvl="6" marL="3200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17500" lvl="7" marL="3657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17500" lvl="8" marL="411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rtl="0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rtl="0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rtl="0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rtl="0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rtl="0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rtl="0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rtl="0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65" name="Google Shape;65;p1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66" name="Google Shape;66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r">
              <a:buNone/>
              <a:defRPr sz="1000">
                <a:solidFill>
                  <a:schemeClr val="dk2"/>
                </a:solidFill>
              </a:defRPr>
            </a:lvl1pPr>
            <a:lvl2pPr lvl="1" rtl="0" algn="r">
              <a:buNone/>
              <a:defRPr sz="1000">
                <a:solidFill>
                  <a:schemeClr val="dk2"/>
                </a:solidFill>
              </a:defRPr>
            </a:lvl2pPr>
            <a:lvl3pPr lvl="2" rtl="0" algn="r">
              <a:buNone/>
              <a:defRPr sz="1000">
                <a:solidFill>
                  <a:schemeClr val="dk2"/>
                </a:solidFill>
              </a:defRPr>
            </a:lvl3pPr>
            <a:lvl4pPr lvl="3" rtl="0" algn="r">
              <a:buNone/>
              <a:defRPr sz="1000">
                <a:solidFill>
                  <a:schemeClr val="dk2"/>
                </a:solidFill>
              </a:defRPr>
            </a:lvl4pPr>
            <a:lvl5pPr lvl="4" rtl="0" algn="r">
              <a:buNone/>
              <a:defRPr sz="1000">
                <a:solidFill>
                  <a:schemeClr val="dk2"/>
                </a:solidFill>
              </a:defRPr>
            </a:lvl5pPr>
            <a:lvl6pPr lvl="5" rtl="0" algn="r">
              <a:buNone/>
              <a:defRPr sz="1000">
                <a:solidFill>
                  <a:schemeClr val="dk2"/>
                </a:solidFill>
              </a:defRPr>
            </a:lvl6pPr>
            <a:lvl7pPr lvl="6" rtl="0" algn="r">
              <a:buNone/>
              <a:defRPr sz="1000">
                <a:solidFill>
                  <a:schemeClr val="dk2"/>
                </a:solidFill>
              </a:defRPr>
            </a:lvl7pPr>
            <a:lvl8pPr lvl="7" rtl="0" algn="r">
              <a:buNone/>
              <a:defRPr sz="1000">
                <a:solidFill>
                  <a:schemeClr val="dk2"/>
                </a:solidFill>
              </a:defRPr>
            </a:lvl8pPr>
            <a:lvl9pPr lvl="8" rtl="0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6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0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6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2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7.jpg"/><Relationship Id="rId4" Type="http://schemas.openxmlformats.org/officeDocument/2006/relationships/image" Target="../media/image6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7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1.jpg"/><Relationship Id="rId4" Type="http://schemas.openxmlformats.org/officeDocument/2006/relationships/image" Target="../media/image13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2.jpg"/><Relationship Id="rId4" Type="http://schemas.openxmlformats.org/officeDocument/2006/relationships/image" Target="../media/image33.jpg"/><Relationship Id="rId5" Type="http://schemas.openxmlformats.org/officeDocument/2006/relationships/image" Target="../media/image40.png"/><Relationship Id="rId6" Type="http://schemas.openxmlformats.org/officeDocument/2006/relationships/image" Target="../media/image19.jpg"/><Relationship Id="rId7" Type="http://schemas.openxmlformats.org/officeDocument/2006/relationships/image" Target="../media/image32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8.jpg"/><Relationship Id="rId4" Type="http://schemas.openxmlformats.org/officeDocument/2006/relationships/image" Target="../media/image16.jpg"/><Relationship Id="rId5" Type="http://schemas.openxmlformats.org/officeDocument/2006/relationships/image" Target="../media/image15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4.jpg"/><Relationship Id="rId4" Type="http://schemas.openxmlformats.org/officeDocument/2006/relationships/image" Target="../media/image35.jpg"/><Relationship Id="rId5" Type="http://schemas.openxmlformats.org/officeDocument/2006/relationships/image" Target="../media/image39.png"/><Relationship Id="rId6" Type="http://schemas.openxmlformats.org/officeDocument/2006/relationships/image" Target="../media/image20.png"/><Relationship Id="rId7" Type="http://schemas.openxmlformats.org/officeDocument/2006/relationships/image" Target="../media/image18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5.jpg"/><Relationship Id="rId4" Type="http://schemas.openxmlformats.org/officeDocument/2006/relationships/image" Target="../media/image31.png"/><Relationship Id="rId5" Type="http://schemas.openxmlformats.org/officeDocument/2006/relationships/image" Target="../media/image29.jpg"/><Relationship Id="rId6" Type="http://schemas.openxmlformats.org/officeDocument/2006/relationships/image" Target="../media/image23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7.jpg"/><Relationship Id="rId4" Type="http://schemas.openxmlformats.org/officeDocument/2006/relationships/image" Target="../media/image1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7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0.png"/><Relationship Id="rId4" Type="http://schemas.openxmlformats.org/officeDocument/2006/relationships/image" Target="../media/image2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png"/><Relationship Id="rId4" Type="http://schemas.openxmlformats.org/officeDocument/2006/relationships/image" Target="../media/image3.png"/><Relationship Id="rId5" Type="http://schemas.openxmlformats.org/officeDocument/2006/relationships/image" Target="../media/image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9.png"/><Relationship Id="rId4" Type="http://schemas.openxmlformats.org/officeDocument/2006/relationships/image" Target="../media/image5.png"/><Relationship Id="rId5" Type="http://schemas.openxmlformats.org/officeDocument/2006/relationships/image" Target="../media/image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noFill/>
      </p:bgPr>
    </p:bg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5"/>
          <p:cNvSpPr txBox="1"/>
          <p:nvPr/>
        </p:nvSpPr>
        <p:spPr>
          <a:xfrm>
            <a:off x="1972225" y="3337625"/>
            <a:ext cx="65955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latin typeface="Roboto"/>
                <a:ea typeface="Roboto"/>
                <a:cs typeface="Roboto"/>
                <a:sym typeface="Roboto"/>
              </a:rPr>
              <a:t>Fixing the Rigged System: </a:t>
            </a:r>
            <a:endParaRPr b="1" sz="22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An update on our fight to end toxic Lake Okeechobee discharges</a:t>
            </a:r>
            <a:endParaRPr sz="22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45720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45720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April 16, 2024</a:t>
            </a:r>
            <a:endParaRPr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13" name="Google Shape;113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2399" y="395321"/>
            <a:ext cx="8239201" cy="14764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4900" y="1987075"/>
            <a:ext cx="7406802" cy="1169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Google Shape;171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111650"/>
            <a:ext cx="8839204" cy="3107533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34"/>
          <p:cNvSpPr txBox="1"/>
          <p:nvPr/>
        </p:nvSpPr>
        <p:spPr>
          <a:xfrm>
            <a:off x="661075" y="231475"/>
            <a:ext cx="7580700" cy="6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Grassroots advocacy drives change</a:t>
            </a:r>
            <a:endParaRPr sz="27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Google Shape;177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75400" y="112375"/>
            <a:ext cx="4993201" cy="4918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6"/>
          <p:cNvSpPr txBox="1"/>
          <p:nvPr/>
        </p:nvSpPr>
        <p:spPr>
          <a:xfrm>
            <a:off x="661075" y="231475"/>
            <a:ext cx="7580700" cy="6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7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The long-term solution</a:t>
            </a:r>
            <a:endParaRPr b="1" sz="27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83" name="Google Shape;183;p36"/>
          <p:cNvPicPr preferRelativeResize="0"/>
          <p:nvPr/>
        </p:nvPicPr>
        <p:blipFill rotWithShape="1">
          <a:blip r:embed="rId3">
            <a:alphaModFix/>
          </a:blip>
          <a:srcRect b="-12835" l="0" r="0" t="18111"/>
          <a:stretch/>
        </p:blipFill>
        <p:spPr>
          <a:xfrm>
            <a:off x="441813" y="918175"/>
            <a:ext cx="8019226" cy="4800700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36"/>
          <p:cNvSpPr txBox="1"/>
          <p:nvPr>
            <p:ph idx="4294967295" type="title"/>
          </p:nvPr>
        </p:nvSpPr>
        <p:spPr>
          <a:xfrm>
            <a:off x="66688" y="2901350"/>
            <a:ext cx="82221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300">
                <a:solidFill>
                  <a:schemeClr val="lt1"/>
                </a:solidFill>
              </a:rPr>
              <a:t>Finish the job south of Lake O</a:t>
            </a:r>
            <a:endParaRPr b="1" sz="4300">
              <a:solidFill>
                <a:schemeClr val="lt1"/>
              </a:solidFill>
            </a:endParaRPr>
          </a:p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300"/>
              <a:t>(more land)</a:t>
            </a:r>
            <a:endParaRPr b="1" sz="430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Google Shape;189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565475"/>
            <a:ext cx="9144000" cy="3578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03" cy="144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3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2820"/>
              <a:t>Problem statement:</a:t>
            </a:r>
            <a:endParaRPr b="1" sz="2820"/>
          </a:p>
        </p:txBody>
      </p:sp>
      <p:sp>
        <p:nvSpPr>
          <p:cNvPr id="196" name="Google Shape;196;p38"/>
          <p:cNvSpPr txBox="1"/>
          <p:nvPr>
            <p:ph idx="1" type="body"/>
          </p:nvPr>
        </p:nvSpPr>
        <p:spPr>
          <a:xfrm>
            <a:off x="311700" y="1152475"/>
            <a:ext cx="3637500" cy="152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rPr lang="en" sz="1729">
                <a:solidFill>
                  <a:schemeClr val="dk1"/>
                </a:solidFill>
              </a:rPr>
              <a:t>A vast tide of special interest money has overtaken our politics. To reverse the tide, it is critical to trace the flow of money from polluting industries and other </a:t>
            </a:r>
            <a:r>
              <a:rPr lang="en" sz="1729"/>
              <a:t> </a:t>
            </a:r>
            <a:endParaRPr sz="1729"/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Clr>
                <a:srgbClr val="000000"/>
              </a:buClr>
              <a:buSzPts val="935"/>
              <a:buFont typeface="Arial"/>
              <a:buNone/>
            </a:pPr>
            <a:r>
              <a:t/>
            </a:r>
            <a:endParaRPr sz="1729"/>
          </a:p>
        </p:txBody>
      </p:sp>
      <p:pic>
        <p:nvPicPr>
          <p:cNvPr id="197" name="Google Shape;197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12675" y="339150"/>
            <a:ext cx="4572012" cy="1988825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p38"/>
          <p:cNvSpPr txBox="1"/>
          <p:nvPr/>
        </p:nvSpPr>
        <p:spPr>
          <a:xfrm>
            <a:off x="329075" y="2507750"/>
            <a:ext cx="8503200" cy="205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29">
                <a:solidFill>
                  <a:schemeClr val="dk1"/>
                </a:solidFill>
              </a:rPr>
              <a:t>special interests to PACs, between PACs, and to candidates and elected officials. </a:t>
            </a:r>
            <a:endParaRPr sz="1729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729">
                <a:solidFill>
                  <a:schemeClr val="dk1"/>
                </a:solidFill>
              </a:rPr>
              <a:t>Often PACs are nested like Russian dolls. The “legal money laundering” between PACs, often using the same registered agents, requires researchers to know who and what to look for.</a:t>
            </a:r>
            <a:endParaRPr sz="1729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935"/>
              <a:buFont typeface="Arial"/>
              <a:buNone/>
            </a:pPr>
            <a:r>
              <a:rPr lang="en" sz="1729">
                <a:solidFill>
                  <a:schemeClr val="dk1"/>
                </a:solidFill>
              </a:rPr>
              <a:t>The Dirty Money Project will address this problem, focusing on South Florida.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9EAD3"/>
        </a:solidFill>
      </p:bgPr>
    </p:bg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3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420"/>
              <a:t>Dirty money to dirty politicians = dirty water</a:t>
            </a:r>
            <a:endParaRPr sz="3420"/>
          </a:p>
        </p:txBody>
      </p:sp>
      <p:pic>
        <p:nvPicPr>
          <p:cNvPr id="204" name="Google Shape;204;p39"/>
          <p:cNvPicPr preferRelativeResize="0"/>
          <p:nvPr/>
        </p:nvPicPr>
        <p:blipFill rotWithShape="1">
          <a:blip r:embed="rId3">
            <a:alphaModFix/>
          </a:blip>
          <a:srcRect b="0" l="2742" r="0" t="0"/>
          <a:stretch/>
        </p:blipFill>
        <p:spPr>
          <a:xfrm>
            <a:off x="311700" y="1501150"/>
            <a:ext cx="4298425" cy="2779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37050" y="1501150"/>
            <a:ext cx="3209450" cy="3209450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p39"/>
          <p:cNvSpPr txBox="1"/>
          <p:nvPr/>
        </p:nvSpPr>
        <p:spPr>
          <a:xfrm>
            <a:off x="4774300" y="2189800"/>
            <a:ext cx="592200" cy="86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5800">
                <a:solidFill>
                  <a:schemeClr val="dk2"/>
                </a:solidFill>
              </a:rPr>
              <a:t>=</a:t>
            </a:r>
            <a:endParaRPr b="1" sz="5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40"/>
          <p:cNvSpPr txBox="1"/>
          <p:nvPr>
            <p:ph type="title"/>
          </p:nvPr>
        </p:nvSpPr>
        <p:spPr>
          <a:xfrm>
            <a:off x="311700" y="2164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120"/>
              <a:t>Who’s giving dirty money - and who’s getting it</a:t>
            </a:r>
            <a:endParaRPr sz="3120"/>
          </a:p>
        </p:txBody>
      </p:sp>
      <p:pic>
        <p:nvPicPr>
          <p:cNvPr id="212" name="Google Shape;212;p40"/>
          <p:cNvPicPr preferRelativeResize="0"/>
          <p:nvPr/>
        </p:nvPicPr>
        <p:blipFill rotWithShape="1">
          <a:blip r:embed="rId3">
            <a:alphaModFix/>
          </a:blip>
          <a:srcRect b="0" l="0" r="23867" t="0"/>
          <a:stretch/>
        </p:blipFill>
        <p:spPr>
          <a:xfrm>
            <a:off x="445250" y="1055925"/>
            <a:ext cx="2355674" cy="1934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40"/>
          <p:cNvPicPr preferRelativeResize="0"/>
          <p:nvPr/>
        </p:nvPicPr>
        <p:blipFill rotWithShape="1">
          <a:blip r:embed="rId4">
            <a:alphaModFix/>
          </a:blip>
          <a:srcRect b="0" l="6854" r="5272" t="0"/>
          <a:stretch/>
        </p:blipFill>
        <p:spPr>
          <a:xfrm>
            <a:off x="2966502" y="1055925"/>
            <a:ext cx="2698112" cy="1934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40"/>
          <p:cNvPicPr preferRelativeResize="0"/>
          <p:nvPr/>
        </p:nvPicPr>
        <p:blipFill rotWithShape="1">
          <a:blip r:embed="rId5">
            <a:alphaModFix/>
          </a:blip>
          <a:srcRect b="0" l="0" r="12686" t="0"/>
          <a:stretch/>
        </p:blipFill>
        <p:spPr>
          <a:xfrm>
            <a:off x="5830200" y="1055925"/>
            <a:ext cx="3002102" cy="1934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4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45239" y="3256824"/>
            <a:ext cx="2818165" cy="16962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40"/>
          <p:cNvPicPr preferRelativeResize="0"/>
          <p:nvPr/>
        </p:nvPicPr>
        <p:blipFill rotWithShape="1">
          <a:blip r:embed="rId7">
            <a:alphaModFix/>
          </a:blip>
          <a:srcRect b="39165" l="0" r="0" t="0"/>
          <a:stretch/>
        </p:blipFill>
        <p:spPr>
          <a:xfrm>
            <a:off x="3424375" y="3157550"/>
            <a:ext cx="5254576" cy="1871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41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920"/>
              <a:t>Political Action Committees - down the rabbit hole</a:t>
            </a:r>
            <a:endParaRPr sz="2920"/>
          </a:p>
        </p:txBody>
      </p:sp>
      <p:pic>
        <p:nvPicPr>
          <p:cNvPr id="222" name="Google Shape;222;p41"/>
          <p:cNvPicPr preferRelativeResize="0"/>
          <p:nvPr/>
        </p:nvPicPr>
        <p:blipFill rotWithShape="1">
          <a:blip r:embed="rId3">
            <a:alphaModFix/>
          </a:blip>
          <a:srcRect b="13088" l="0" r="0" t="458"/>
          <a:stretch/>
        </p:blipFill>
        <p:spPr>
          <a:xfrm>
            <a:off x="3672875" y="1056700"/>
            <a:ext cx="4857151" cy="3746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61276" y="2689750"/>
            <a:ext cx="2215150" cy="221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4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7711" y="1114425"/>
            <a:ext cx="2554187" cy="13262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42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2720"/>
              <a:t>Why is this happening? Dirty Money tells the story</a:t>
            </a:r>
            <a:endParaRPr b="1" sz="2720"/>
          </a:p>
        </p:txBody>
      </p:sp>
      <p:pic>
        <p:nvPicPr>
          <p:cNvPr id="230" name="Google Shape;230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093925"/>
            <a:ext cx="3491927" cy="2178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47977" y="1093925"/>
            <a:ext cx="2472066" cy="3820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400" y="3421300"/>
            <a:ext cx="3491924" cy="1416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42"/>
          <p:cNvPicPr preferRelativeResize="0"/>
          <p:nvPr/>
        </p:nvPicPr>
        <p:blipFill rotWithShape="1">
          <a:blip r:embed="rId6">
            <a:alphaModFix/>
          </a:blip>
          <a:srcRect b="6739" l="26393" r="12026" t="-6740"/>
          <a:stretch/>
        </p:blipFill>
        <p:spPr>
          <a:xfrm>
            <a:off x="6372450" y="963750"/>
            <a:ext cx="2612250" cy="18452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4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372450" y="2961400"/>
            <a:ext cx="2608023" cy="195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43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3020"/>
              <a:t>Case study - HB 789, ‘Toxic Spill bill’</a:t>
            </a:r>
            <a:endParaRPr b="1" sz="3020"/>
          </a:p>
        </p:txBody>
      </p:sp>
      <p:pic>
        <p:nvPicPr>
          <p:cNvPr id="240" name="Google Shape;240;p43"/>
          <p:cNvPicPr preferRelativeResize="0"/>
          <p:nvPr/>
        </p:nvPicPr>
        <p:blipFill rotWithShape="1">
          <a:blip r:embed="rId3">
            <a:alphaModFix/>
          </a:blip>
          <a:srcRect b="8197" l="0" r="0" t="0"/>
          <a:stretch/>
        </p:blipFill>
        <p:spPr>
          <a:xfrm>
            <a:off x="521625" y="1132125"/>
            <a:ext cx="1428750" cy="1748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17125" y="1378075"/>
            <a:ext cx="3228602" cy="14579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4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8775" y="3138775"/>
            <a:ext cx="4595901" cy="1635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43"/>
          <p:cNvPicPr preferRelativeResize="0"/>
          <p:nvPr/>
        </p:nvPicPr>
        <p:blipFill rotWithShape="1">
          <a:blip r:embed="rId6">
            <a:alphaModFix/>
          </a:blip>
          <a:srcRect b="0" l="4450" r="43741" t="0"/>
          <a:stretch/>
        </p:blipFill>
        <p:spPr>
          <a:xfrm>
            <a:off x="5792825" y="1200400"/>
            <a:ext cx="2963101" cy="3242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p26"/>
          <p:cNvPicPr preferRelativeResize="0"/>
          <p:nvPr/>
        </p:nvPicPr>
        <p:blipFill rotWithShape="1">
          <a:blip r:embed="rId3">
            <a:alphaModFix/>
          </a:blip>
          <a:srcRect b="0" l="9" r="19" t="0"/>
          <a:stretch/>
        </p:blipFill>
        <p:spPr>
          <a:xfrm>
            <a:off x="150" y="0"/>
            <a:ext cx="9144003" cy="5145025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26"/>
          <p:cNvSpPr txBox="1"/>
          <p:nvPr>
            <p:ph type="title"/>
          </p:nvPr>
        </p:nvSpPr>
        <p:spPr>
          <a:xfrm>
            <a:off x="1458450" y="526350"/>
            <a:ext cx="62271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800"/>
              <a:t>Mission:</a:t>
            </a:r>
            <a:endParaRPr b="1" sz="48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800"/>
              <a:t> </a:t>
            </a:r>
            <a:r>
              <a:rPr lang="en" sz="4800"/>
              <a:t>To preserve, protect, and restore the only Everglades in the world</a:t>
            </a:r>
            <a:endParaRPr sz="4800"/>
          </a:p>
        </p:txBody>
      </p:sp>
      <p:pic>
        <p:nvPicPr>
          <p:cNvPr id="121" name="Google Shape;121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488977"/>
            <a:ext cx="3660974" cy="656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44"/>
          <p:cNvSpPr txBox="1"/>
          <p:nvPr>
            <p:ph type="title"/>
          </p:nvPr>
        </p:nvSpPr>
        <p:spPr>
          <a:xfrm>
            <a:off x="311700" y="445025"/>
            <a:ext cx="8520600" cy="287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"/>
              <a:t>Project goal:</a:t>
            </a:r>
            <a:r>
              <a:rPr lang="en"/>
              <a:t> </a:t>
            </a:r>
            <a:r>
              <a:rPr lang="en" sz="2133"/>
              <a:t>An informed electorate is the only durable protection for democracy. We will use our findings to inform the public and make a compelling case to voters, the media and decision makers that dirty money has a disastrous effect on Florida’s environment, economy and citizens.</a:t>
            </a:r>
            <a:endParaRPr sz="2133"/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51562"/>
              <a:buFont typeface="Arial"/>
              <a:buNone/>
            </a:pPr>
            <a:r>
              <a:rPr lang="en" sz="2133"/>
              <a:t>Ultimately, we seek to make “dirty money” so toxic even dirty politicians won’t touch it.</a:t>
            </a:r>
            <a:endParaRPr sz="2133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3133"/>
          </a:p>
        </p:txBody>
      </p:sp>
      <p:pic>
        <p:nvPicPr>
          <p:cNvPr id="249" name="Google Shape;249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51525" y="2699775"/>
            <a:ext cx="5582251" cy="2221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Google Shape;126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0" y="152400"/>
            <a:ext cx="3123907" cy="4838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3925" y="152400"/>
            <a:ext cx="3146274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Google Shape;132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57825" y="152400"/>
            <a:ext cx="4414528" cy="48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28"/>
          <p:cNvSpPr txBox="1"/>
          <p:nvPr/>
        </p:nvSpPr>
        <p:spPr>
          <a:xfrm>
            <a:off x="273325" y="484100"/>
            <a:ext cx="3708300" cy="411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7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Sugarcane in the EAA gets near-perfect drainage and irrigation via taxpayer-funded marshes (STAs)</a:t>
            </a:r>
            <a:endParaRPr sz="37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9"/>
          <p:cNvSpPr txBox="1"/>
          <p:nvPr>
            <p:ph type="title"/>
          </p:nvPr>
        </p:nvSpPr>
        <p:spPr>
          <a:xfrm>
            <a:off x="226075" y="357800"/>
            <a:ext cx="2808000" cy="427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Consequences of a rigged system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/>
              <a:t>Damaging discharges to the St. Lucie River, Caloosahatchee River, Lake Worth Lagoon. Army Corps of Engineers opened gates on Feb. 17</a:t>
            </a:r>
            <a:r>
              <a:rPr lang="en"/>
              <a:t>  </a:t>
            </a:r>
            <a:endParaRPr/>
          </a:p>
        </p:txBody>
      </p:sp>
      <p:pic>
        <p:nvPicPr>
          <p:cNvPr id="139" name="Google Shape;139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57700" y="0"/>
            <a:ext cx="3857626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Google Shape;144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3725" y="152400"/>
            <a:ext cx="8602134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Google Shape;149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34150" y="72352"/>
            <a:ext cx="5181475" cy="16135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34150" y="1685925"/>
            <a:ext cx="5181470" cy="3457575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31"/>
          <p:cNvSpPr txBox="1"/>
          <p:nvPr/>
        </p:nvSpPr>
        <p:spPr>
          <a:xfrm>
            <a:off x="2370025" y="4617975"/>
            <a:ext cx="30000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100">
                <a:solidFill>
                  <a:srgbClr val="FFFFFF"/>
                </a:solidFill>
                <a:highlight>
                  <a:schemeClr val="dk2"/>
                </a:highlight>
              </a:rPr>
              <a:t>CRYSTAL VANDER WEIT/TCPALM</a:t>
            </a:r>
            <a:endParaRPr sz="1600">
              <a:highlight>
                <a:schemeClr val="dk2"/>
              </a:highlight>
            </a:endParaRPr>
          </a:p>
        </p:txBody>
      </p:sp>
      <p:pic>
        <p:nvPicPr>
          <p:cNvPr id="152" name="Google Shape;152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62425" y="1936599"/>
            <a:ext cx="4043125" cy="72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2"/>
          <p:cNvSpPr txBox="1"/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/>
              <a:t>We’ve seen this (horror) movie before</a:t>
            </a:r>
            <a:endParaRPr b="1" sz="2500"/>
          </a:p>
        </p:txBody>
      </p:sp>
      <p:pic>
        <p:nvPicPr>
          <p:cNvPr id="158" name="Google Shape;158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754825"/>
            <a:ext cx="5609750" cy="4154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3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598675" y="1226775"/>
            <a:ext cx="4215950" cy="3799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3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777875" y="1980375"/>
            <a:ext cx="3366124" cy="22758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Google Shape;165;p33"/>
          <p:cNvPicPr preferRelativeResize="0"/>
          <p:nvPr/>
        </p:nvPicPr>
        <p:blipFill rotWithShape="1">
          <a:blip r:embed="rId3">
            <a:alphaModFix/>
          </a:blip>
          <a:srcRect b="-8" l="0" r="0" t="16143"/>
          <a:stretch/>
        </p:blipFill>
        <p:spPr>
          <a:xfrm>
            <a:off x="2052625" y="775198"/>
            <a:ext cx="5038725" cy="4273450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33"/>
          <p:cNvSpPr txBox="1"/>
          <p:nvPr/>
        </p:nvSpPr>
        <p:spPr>
          <a:xfrm>
            <a:off x="559200" y="43425"/>
            <a:ext cx="8232300" cy="63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Positive signs</a:t>
            </a:r>
            <a:endParaRPr sz="29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Material">
  <a:themeElements>
    <a:clrScheme name="Material">
      <a:dk1>
        <a:srgbClr val="4285F4"/>
      </a:dk1>
      <a:lt1>
        <a:srgbClr val="FFFFFF"/>
      </a:lt1>
      <a:dk2>
        <a:srgbClr val="424242"/>
      </a:dk2>
      <a:lt2>
        <a:srgbClr val="737373"/>
      </a:lt2>
      <a:accent1>
        <a:srgbClr val="0277BD"/>
      </a:accent1>
      <a:accent2>
        <a:srgbClr val="0F9D58"/>
      </a:accent2>
      <a:accent3>
        <a:srgbClr val="DB4437"/>
      </a:accent3>
      <a:accent4>
        <a:srgbClr val="FAFAFA"/>
      </a:accent4>
      <a:accent5>
        <a:srgbClr val="4FC3F7"/>
      </a:accent5>
      <a:accent6>
        <a:srgbClr val="F4B400"/>
      </a:accent6>
      <a:hlink>
        <a:srgbClr val="4FC3F7"/>
      </a:hlink>
      <a:folHlink>
        <a:srgbClr val="4FC3F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